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7"/>
  </p:notesMasterIdLst>
  <p:sldIdLst>
    <p:sldId id="257" r:id="rId5"/>
    <p:sldId id="270" r:id="rId6"/>
    <p:sldId id="271" r:id="rId7"/>
    <p:sldId id="266" r:id="rId8"/>
    <p:sldId id="272" r:id="rId9"/>
    <p:sldId id="269" r:id="rId10"/>
    <p:sldId id="273" r:id="rId11"/>
    <p:sldId id="264" r:id="rId12"/>
    <p:sldId id="267" r:id="rId13"/>
    <p:sldId id="268" r:id="rId14"/>
    <p:sldId id="274" r:id="rId15"/>
    <p:sldId id="275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4D7D2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40E1A9-E820-45EA-B083-0387A804A482}" v="7" dt="2022-06-23T08:50:57.4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23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y Birch" userId="0629b4be-eac1-49b0-b664-5175b00bcba4" providerId="ADAL" clId="{C440E1A9-E820-45EA-B083-0387A804A482}"/>
    <pc:docChg chg="undo custSel addSld delSld modSld sldOrd">
      <pc:chgData name="Lucy Birch" userId="0629b4be-eac1-49b0-b664-5175b00bcba4" providerId="ADAL" clId="{C440E1A9-E820-45EA-B083-0387A804A482}" dt="2022-06-29T10:35:22.476" v="3903" actId="20577"/>
      <pc:docMkLst>
        <pc:docMk/>
      </pc:docMkLst>
      <pc:sldChg chg="modSp mod">
        <pc:chgData name="Lucy Birch" userId="0629b4be-eac1-49b0-b664-5175b00bcba4" providerId="ADAL" clId="{C440E1A9-E820-45EA-B083-0387A804A482}" dt="2022-06-23T10:54:14.149" v="3769" actId="20577"/>
        <pc:sldMkLst>
          <pc:docMk/>
          <pc:sldMk cId="2007378550" sldId="257"/>
        </pc:sldMkLst>
        <pc:spChg chg="mod">
          <ac:chgData name="Lucy Birch" userId="0629b4be-eac1-49b0-b664-5175b00bcba4" providerId="ADAL" clId="{C440E1A9-E820-45EA-B083-0387A804A482}" dt="2022-06-23T10:54:14.149" v="3769" actId="20577"/>
          <ac:spMkLst>
            <pc:docMk/>
            <pc:sldMk cId="2007378550" sldId="257"/>
            <ac:spMk id="2" creationId="{6B811A57-0639-42D3-A1B1-6949803D5124}"/>
          </ac:spMkLst>
        </pc:spChg>
        <pc:spChg chg="mod">
          <ac:chgData name="Lucy Birch" userId="0629b4be-eac1-49b0-b664-5175b00bcba4" providerId="ADAL" clId="{C440E1A9-E820-45EA-B083-0387A804A482}" dt="2022-06-23T10:13:06.093" v="3072" actId="20577"/>
          <ac:spMkLst>
            <pc:docMk/>
            <pc:sldMk cId="2007378550" sldId="257"/>
            <ac:spMk id="3" creationId="{F92E881A-A6DC-4DBA-8F97-EF261CF4FDCE}"/>
          </ac:spMkLst>
        </pc:spChg>
      </pc:sldChg>
      <pc:sldChg chg="modSp mod">
        <pc:chgData name="Lucy Birch" userId="0629b4be-eac1-49b0-b664-5175b00bcba4" providerId="ADAL" clId="{C440E1A9-E820-45EA-B083-0387A804A482}" dt="2022-06-29T10:35:22.476" v="3903" actId="20577"/>
        <pc:sldMkLst>
          <pc:docMk/>
          <pc:sldMk cId="3887752023" sldId="264"/>
        </pc:sldMkLst>
        <pc:spChg chg="mod">
          <ac:chgData name="Lucy Birch" userId="0629b4be-eac1-49b0-b664-5175b00bcba4" providerId="ADAL" clId="{C440E1A9-E820-45EA-B083-0387A804A482}" dt="2022-06-29T10:35:22.476" v="3903" actId="20577"/>
          <ac:spMkLst>
            <pc:docMk/>
            <pc:sldMk cId="3887752023" sldId="264"/>
            <ac:spMk id="3" creationId="{26537C25-5596-4E92-95D2-969725AB1686}"/>
          </ac:spMkLst>
        </pc:spChg>
      </pc:sldChg>
      <pc:sldChg chg="del">
        <pc:chgData name="Lucy Birch" userId="0629b4be-eac1-49b0-b664-5175b00bcba4" providerId="ADAL" clId="{C440E1A9-E820-45EA-B083-0387A804A482}" dt="2022-06-23T10:12:55.978" v="3050" actId="2696"/>
        <pc:sldMkLst>
          <pc:docMk/>
          <pc:sldMk cId="3868209589" sldId="265"/>
        </pc:sldMkLst>
      </pc:sldChg>
      <pc:sldChg chg="addSp modSp mod">
        <pc:chgData name="Lucy Birch" userId="0629b4be-eac1-49b0-b664-5175b00bcba4" providerId="ADAL" clId="{C440E1A9-E820-45EA-B083-0387A804A482}" dt="2022-06-29T09:23:38.839" v="3785" actId="20577"/>
        <pc:sldMkLst>
          <pc:docMk/>
          <pc:sldMk cId="1545717737" sldId="266"/>
        </pc:sldMkLst>
        <pc:spChg chg="add mod">
          <ac:chgData name="Lucy Birch" userId="0629b4be-eac1-49b0-b664-5175b00bcba4" providerId="ADAL" clId="{C440E1A9-E820-45EA-B083-0387A804A482}" dt="2022-06-23T09:15:32.163" v="2186" actId="20577"/>
          <ac:spMkLst>
            <pc:docMk/>
            <pc:sldMk cId="1545717737" sldId="266"/>
            <ac:spMk id="2" creationId="{ED13FD6B-5330-441F-926E-93CB890EA9DD}"/>
          </ac:spMkLst>
        </pc:spChg>
        <pc:spChg chg="mod">
          <ac:chgData name="Lucy Birch" userId="0629b4be-eac1-49b0-b664-5175b00bcba4" providerId="ADAL" clId="{C440E1A9-E820-45EA-B083-0387A804A482}" dt="2022-06-29T09:23:38.839" v="3785" actId="20577"/>
          <ac:spMkLst>
            <pc:docMk/>
            <pc:sldMk cId="1545717737" sldId="266"/>
            <ac:spMk id="3" creationId="{9DBE39EC-636F-4E08-B3F1-D5B4810E6408}"/>
          </ac:spMkLst>
        </pc:spChg>
        <pc:spChg chg="mod">
          <ac:chgData name="Lucy Birch" userId="0629b4be-eac1-49b0-b664-5175b00bcba4" providerId="ADAL" clId="{C440E1A9-E820-45EA-B083-0387A804A482}" dt="2022-06-23T08:36:46.493" v="1056" actId="14100"/>
          <ac:spMkLst>
            <pc:docMk/>
            <pc:sldMk cId="1545717737" sldId="266"/>
            <ac:spMk id="7" creationId="{812A3A7E-995C-44DF-9E71-1F14D5B74AD6}"/>
          </ac:spMkLst>
        </pc:spChg>
      </pc:sldChg>
      <pc:sldChg chg="addSp delSp modSp mod">
        <pc:chgData name="Lucy Birch" userId="0629b4be-eac1-49b0-b664-5175b00bcba4" providerId="ADAL" clId="{C440E1A9-E820-45EA-B083-0387A804A482}" dt="2022-06-29T10:35:15.789" v="3901" actId="20577"/>
        <pc:sldMkLst>
          <pc:docMk/>
          <pc:sldMk cId="1744240781" sldId="267"/>
        </pc:sldMkLst>
        <pc:spChg chg="mod">
          <ac:chgData name="Lucy Birch" userId="0629b4be-eac1-49b0-b664-5175b00bcba4" providerId="ADAL" clId="{C440E1A9-E820-45EA-B083-0387A804A482}" dt="2022-06-29T10:35:15.789" v="3901" actId="20577"/>
          <ac:spMkLst>
            <pc:docMk/>
            <pc:sldMk cId="1744240781" sldId="267"/>
            <ac:spMk id="3" creationId="{1864542C-E3C7-4A3C-8B6D-13FBA78CA313}"/>
          </ac:spMkLst>
        </pc:spChg>
        <pc:graphicFrameChg chg="add del modGraphic">
          <ac:chgData name="Lucy Birch" userId="0629b4be-eac1-49b0-b664-5175b00bcba4" providerId="ADAL" clId="{C440E1A9-E820-45EA-B083-0387A804A482}" dt="2022-06-23T09:27:42.644" v="2463" actId="27309"/>
          <ac:graphicFrameMkLst>
            <pc:docMk/>
            <pc:sldMk cId="1744240781" sldId="267"/>
            <ac:graphicFrameMk id="5" creationId="{489B48FC-F479-4960-B242-9A2F2315A0D0}"/>
          </ac:graphicFrameMkLst>
        </pc:graphicFrameChg>
      </pc:sldChg>
      <pc:sldChg chg="modSp mod">
        <pc:chgData name="Lucy Birch" userId="0629b4be-eac1-49b0-b664-5175b00bcba4" providerId="ADAL" clId="{C440E1A9-E820-45EA-B083-0387A804A482}" dt="2022-06-23T10:45:13.109" v="3338" actId="255"/>
        <pc:sldMkLst>
          <pc:docMk/>
          <pc:sldMk cId="2082406114" sldId="268"/>
        </pc:sldMkLst>
        <pc:spChg chg="mod">
          <ac:chgData name="Lucy Birch" userId="0629b4be-eac1-49b0-b664-5175b00bcba4" providerId="ADAL" clId="{C440E1A9-E820-45EA-B083-0387A804A482}" dt="2022-06-23T10:45:13.109" v="3338" actId="255"/>
          <ac:spMkLst>
            <pc:docMk/>
            <pc:sldMk cId="2082406114" sldId="268"/>
            <ac:spMk id="3" creationId="{75223AC6-B090-4327-A861-72E8B92B7F37}"/>
          </ac:spMkLst>
        </pc:spChg>
      </pc:sldChg>
      <pc:sldChg chg="modSp mod">
        <pc:chgData name="Lucy Birch" userId="0629b4be-eac1-49b0-b664-5175b00bcba4" providerId="ADAL" clId="{C440E1A9-E820-45EA-B083-0387A804A482}" dt="2022-06-23T09:14:13.837" v="2087" actId="5793"/>
        <pc:sldMkLst>
          <pc:docMk/>
          <pc:sldMk cId="3265750434" sldId="269"/>
        </pc:sldMkLst>
        <pc:spChg chg="mod">
          <ac:chgData name="Lucy Birch" userId="0629b4be-eac1-49b0-b664-5175b00bcba4" providerId="ADAL" clId="{C440E1A9-E820-45EA-B083-0387A804A482}" dt="2022-06-23T09:14:13.837" v="2087" actId="5793"/>
          <ac:spMkLst>
            <pc:docMk/>
            <pc:sldMk cId="3265750434" sldId="269"/>
            <ac:spMk id="3" creationId="{AF5D09A9-92FB-413E-9750-11177CF8392E}"/>
          </ac:spMkLst>
        </pc:spChg>
      </pc:sldChg>
      <pc:sldChg chg="modSp new mod ord">
        <pc:chgData name="Lucy Birch" userId="0629b4be-eac1-49b0-b664-5175b00bcba4" providerId="ADAL" clId="{C440E1A9-E820-45EA-B083-0387A804A482}" dt="2022-06-23T10:54:28.376" v="3773" actId="1036"/>
        <pc:sldMkLst>
          <pc:docMk/>
          <pc:sldMk cId="2029086232" sldId="270"/>
        </pc:sldMkLst>
        <pc:spChg chg="mod">
          <ac:chgData name="Lucy Birch" userId="0629b4be-eac1-49b0-b664-5175b00bcba4" providerId="ADAL" clId="{C440E1A9-E820-45EA-B083-0387A804A482}" dt="2022-06-23T07:55:24.019" v="17" actId="255"/>
          <ac:spMkLst>
            <pc:docMk/>
            <pc:sldMk cId="2029086232" sldId="270"/>
            <ac:spMk id="2" creationId="{278E0B6E-FBFF-4FFB-9C29-7FF79CBBAF98}"/>
          </ac:spMkLst>
        </pc:spChg>
        <pc:spChg chg="mod">
          <ac:chgData name="Lucy Birch" userId="0629b4be-eac1-49b0-b664-5175b00bcba4" providerId="ADAL" clId="{C440E1A9-E820-45EA-B083-0387A804A482}" dt="2022-06-23T10:54:28.376" v="3773" actId="1036"/>
          <ac:spMkLst>
            <pc:docMk/>
            <pc:sldMk cId="2029086232" sldId="270"/>
            <ac:spMk id="3" creationId="{1802385C-231C-4FEF-B027-832C0D58FC1F}"/>
          </ac:spMkLst>
        </pc:spChg>
      </pc:sldChg>
      <pc:sldChg chg="modSp new mod">
        <pc:chgData name="Lucy Birch" userId="0629b4be-eac1-49b0-b664-5175b00bcba4" providerId="ADAL" clId="{C440E1A9-E820-45EA-B083-0387A804A482}" dt="2022-06-23T10:21:27.804" v="3315" actId="20577"/>
        <pc:sldMkLst>
          <pc:docMk/>
          <pc:sldMk cId="2632613052" sldId="271"/>
        </pc:sldMkLst>
        <pc:spChg chg="mod">
          <ac:chgData name="Lucy Birch" userId="0629b4be-eac1-49b0-b664-5175b00bcba4" providerId="ADAL" clId="{C440E1A9-E820-45EA-B083-0387A804A482}" dt="2022-06-23T07:59:39.739" v="371" actId="20577"/>
          <ac:spMkLst>
            <pc:docMk/>
            <pc:sldMk cId="2632613052" sldId="271"/>
            <ac:spMk id="2" creationId="{2B05BA2E-14B6-4E27-BFB1-096332EB521A}"/>
          </ac:spMkLst>
        </pc:spChg>
        <pc:spChg chg="mod">
          <ac:chgData name="Lucy Birch" userId="0629b4be-eac1-49b0-b664-5175b00bcba4" providerId="ADAL" clId="{C440E1A9-E820-45EA-B083-0387A804A482}" dt="2022-06-23T10:21:27.804" v="3315" actId="20577"/>
          <ac:spMkLst>
            <pc:docMk/>
            <pc:sldMk cId="2632613052" sldId="271"/>
            <ac:spMk id="3" creationId="{8420DF17-4008-4428-A2D5-9B0DA98D2424}"/>
          </ac:spMkLst>
        </pc:spChg>
      </pc:sldChg>
      <pc:sldChg chg="addSp delSp modSp new mod">
        <pc:chgData name="Lucy Birch" userId="0629b4be-eac1-49b0-b664-5175b00bcba4" providerId="ADAL" clId="{C440E1A9-E820-45EA-B083-0387A804A482}" dt="2022-06-23T09:12:01.785" v="2025" actId="113"/>
        <pc:sldMkLst>
          <pc:docMk/>
          <pc:sldMk cId="2547876993" sldId="272"/>
        </pc:sldMkLst>
        <pc:spChg chg="mod">
          <ac:chgData name="Lucy Birch" userId="0629b4be-eac1-49b0-b664-5175b00bcba4" providerId="ADAL" clId="{C440E1A9-E820-45EA-B083-0387A804A482}" dt="2022-06-23T09:06:57.842" v="1871" actId="20577"/>
          <ac:spMkLst>
            <pc:docMk/>
            <pc:sldMk cId="2547876993" sldId="272"/>
            <ac:spMk id="2" creationId="{2A48C4F5-BA59-46A3-9E63-FE5B95B3C574}"/>
          </ac:spMkLst>
        </pc:spChg>
        <pc:spChg chg="del">
          <ac:chgData name="Lucy Birch" userId="0629b4be-eac1-49b0-b664-5175b00bcba4" providerId="ADAL" clId="{C440E1A9-E820-45EA-B083-0387A804A482}" dt="2022-06-23T08:17:33.839" v="930"/>
          <ac:spMkLst>
            <pc:docMk/>
            <pc:sldMk cId="2547876993" sldId="272"/>
            <ac:spMk id="3" creationId="{C8CFF74B-95F4-4E78-B386-8075447C6448}"/>
          </ac:spMkLst>
        </pc:spChg>
        <pc:spChg chg="add mod">
          <ac:chgData name="Lucy Birch" userId="0629b4be-eac1-49b0-b664-5175b00bcba4" providerId="ADAL" clId="{C440E1A9-E820-45EA-B083-0387A804A482}" dt="2022-06-23T09:12:01.785" v="2025" actId="113"/>
          <ac:spMkLst>
            <pc:docMk/>
            <pc:sldMk cId="2547876993" sldId="272"/>
            <ac:spMk id="4" creationId="{9E3F7549-9066-4341-BC91-7C1C442AD88E}"/>
          </ac:spMkLst>
        </pc:spChg>
      </pc:sldChg>
      <pc:sldChg chg="addSp modSp new mod ord">
        <pc:chgData name="Lucy Birch" userId="0629b4be-eac1-49b0-b664-5175b00bcba4" providerId="ADAL" clId="{C440E1A9-E820-45EA-B083-0387A804A482}" dt="2022-06-23T09:18:21.556" v="2188"/>
        <pc:sldMkLst>
          <pc:docMk/>
          <pc:sldMk cId="1755045554" sldId="273"/>
        </pc:sldMkLst>
        <pc:spChg chg="mod">
          <ac:chgData name="Lucy Birch" userId="0629b4be-eac1-49b0-b664-5175b00bcba4" providerId="ADAL" clId="{C440E1A9-E820-45EA-B083-0387A804A482}" dt="2022-06-23T08:32:45.224" v="1054" actId="20577"/>
          <ac:spMkLst>
            <pc:docMk/>
            <pc:sldMk cId="1755045554" sldId="273"/>
            <ac:spMk id="2" creationId="{BD3CA836-8CCD-492F-A5B1-20589DA7E190}"/>
          </ac:spMkLst>
        </pc:spChg>
        <pc:spChg chg="mod">
          <ac:chgData name="Lucy Birch" userId="0629b4be-eac1-49b0-b664-5175b00bcba4" providerId="ADAL" clId="{C440E1A9-E820-45EA-B083-0387A804A482}" dt="2022-06-23T09:05:48.017" v="1799" actId="27636"/>
          <ac:spMkLst>
            <pc:docMk/>
            <pc:sldMk cId="1755045554" sldId="273"/>
            <ac:spMk id="3" creationId="{B581763B-FF5D-4A37-B9FA-961288F358C8}"/>
          </ac:spMkLst>
        </pc:spChg>
        <pc:spChg chg="add mod">
          <ac:chgData name="Lucy Birch" userId="0629b4be-eac1-49b0-b664-5175b00bcba4" providerId="ADAL" clId="{C440E1A9-E820-45EA-B083-0387A804A482}" dt="2022-06-23T09:06:08.487" v="1808" actId="20577"/>
          <ac:spMkLst>
            <pc:docMk/>
            <pc:sldMk cId="1755045554" sldId="273"/>
            <ac:spMk id="4" creationId="{D19F0657-D8DE-4498-A214-CF2310F2C472}"/>
          </ac:spMkLst>
        </pc:spChg>
        <pc:spChg chg="add mod">
          <ac:chgData name="Lucy Birch" userId="0629b4be-eac1-49b0-b664-5175b00bcba4" providerId="ADAL" clId="{C440E1A9-E820-45EA-B083-0387A804A482}" dt="2022-06-23T08:54:57.033" v="1644" actId="20577"/>
          <ac:spMkLst>
            <pc:docMk/>
            <pc:sldMk cId="1755045554" sldId="273"/>
            <ac:spMk id="5" creationId="{5B16A671-2DEA-4590-8330-F79D63A45792}"/>
          </ac:spMkLst>
        </pc:spChg>
        <pc:spChg chg="add mod">
          <ac:chgData name="Lucy Birch" userId="0629b4be-eac1-49b0-b664-5175b00bcba4" providerId="ADAL" clId="{C440E1A9-E820-45EA-B083-0387A804A482}" dt="2022-06-23T09:05:54.538" v="1800" actId="20577"/>
          <ac:spMkLst>
            <pc:docMk/>
            <pc:sldMk cId="1755045554" sldId="273"/>
            <ac:spMk id="6" creationId="{2661A844-256A-48CE-8A25-52BDB262E6FF}"/>
          </ac:spMkLst>
        </pc:spChg>
      </pc:sldChg>
      <pc:sldChg chg="modSp new mod">
        <pc:chgData name="Lucy Birch" userId="0629b4be-eac1-49b0-b664-5175b00bcba4" providerId="ADAL" clId="{C440E1A9-E820-45EA-B083-0387A804A482}" dt="2022-06-23T10:52:39.100" v="3714" actId="113"/>
        <pc:sldMkLst>
          <pc:docMk/>
          <pc:sldMk cId="1084870969" sldId="274"/>
        </pc:sldMkLst>
        <pc:spChg chg="mod">
          <ac:chgData name="Lucy Birch" userId="0629b4be-eac1-49b0-b664-5175b00bcba4" providerId="ADAL" clId="{C440E1A9-E820-45EA-B083-0387A804A482}" dt="2022-06-23T10:45:36.933" v="3353" actId="20577"/>
          <ac:spMkLst>
            <pc:docMk/>
            <pc:sldMk cId="1084870969" sldId="274"/>
            <ac:spMk id="2" creationId="{D4227742-E194-47E8-9312-8FA362ABAAE3}"/>
          </ac:spMkLst>
        </pc:spChg>
        <pc:spChg chg="mod">
          <ac:chgData name="Lucy Birch" userId="0629b4be-eac1-49b0-b664-5175b00bcba4" providerId="ADAL" clId="{C440E1A9-E820-45EA-B083-0387A804A482}" dt="2022-06-23T10:52:39.100" v="3714" actId="113"/>
          <ac:spMkLst>
            <pc:docMk/>
            <pc:sldMk cId="1084870969" sldId="274"/>
            <ac:spMk id="3" creationId="{8B70C122-C1B8-455A-BA78-F2B7EE8DEA50}"/>
          </ac:spMkLst>
        </pc:spChg>
      </pc:sldChg>
      <pc:sldChg chg="delSp modSp new mod">
        <pc:chgData name="Lucy Birch" userId="0629b4be-eac1-49b0-b664-5175b00bcba4" providerId="ADAL" clId="{C440E1A9-E820-45EA-B083-0387A804A482}" dt="2022-06-23T10:53:02.685" v="3727" actId="1076"/>
        <pc:sldMkLst>
          <pc:docMk/>
          <pc:sldMk cId="3735292319" sldId="275"/>
        </pc:sldMkLst>
        <pc:spChg chg="mod">
          <ac:chgData name="Lucy Birch" userId="0629b4be-eac1-49b0-b664-5175b00bcba4" providerId="ADAL" clId="{C440E1A9-E820-45EA-B083-0387A804A482}" dt="2022-06-23T10:53:02.685" v="3727" actId="1076"/>
          <ac:spMkLst>
            <pc:docMk/>
            <pc:sldMk cId="3735292319" sldId="275"/>
            <ac:spMk id="2" creationId="{29695739-FC21-4E9A-B509-950AD668CD26}"/>
          </ac:spMkLst>
        </pc:spChg>
        <pc:spChg chg="del">
          <ac:chgData name="Lucy Birch" userId="0629b4be-eac1-49b0-b664-5175b00bcba4" providerId="ADAL" clId="{C440E1A9-E820-45EA-B083-0387A804A482}" dt="2022-06-23T10:52:53.145" v="3716" actId="478"/>
          <ac:spMkLst>
            <pc:docMk/>
            <pc:sldMk cId="3735292319" sldId="275"/>
            <ac:spMk id="3" creationId="{D2D29749-1451-45BB-B628-F0A6F35D5B1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77DE5-757E-400A-834A-306B8B95CA51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208FF-B1AD-444A-BB5D-031C45E78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718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7208FF-B1AD-444A-BB5D-031C45E78D7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11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7B4C-1F0C-41EE-9CF5-EE84CC34A91D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3312-A131-4D01-A9C2-3224F061B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244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7B4C-1F0C-41EE-9CF5-EE84CC34A91D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3312-A131-4D01-A9C2-3224F061B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540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7B4C-1F0C-41EE-9CF5-EE84CC34A91D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3312-A131-4D01-A9C2-3224F061B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037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7B4C-1F0C-41EE-9CF5-EE84CC34A91D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3312-A131-4D01-A9C2-3224F061B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344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7B4C-1F0C-41EE-9CF5-EE84CC34A91D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3312-A131-4D01-A9C2-3224F061B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685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7B4C-1F0C-41EE-9CF5-EE84CC34A91D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3312-A131-4D01-A9C2-3224F061B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02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7B4C-1F0C-41EE-9CF5-EE84CC34A91D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3312-A131-4D01-A9C2-3224F061B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904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7B4C-1F0C-41EE-9CF5-EE84CC34A91D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3312-A131-4D01-A9C2-3224F061B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637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7B4C-1F0C-41EE-9CF5-EE84CC34A91D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3312-A131-4D01-A9C2-3224F061B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686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7B4C-1F0C-41EE-9CF5-EE84CC34A91D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3312-A131-4D01-A9C2-3224F061B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746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7B4C-1F0C-41EE-9CF5-EE84CC34A91D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3312-A131-4D01-A9C2-3224F061B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683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D7B4C-1F0C-41EE-9CF5-EE84CC34A91D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03312-A131-4D01-A9C2-3224F061B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136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guidance/check-if-you-may-be-eligible-for-the-boiler-upgrade-scheme-from-april-202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als.uk.net/energywise/" TargetMode="External"/><Relationship Id="rId2" Type="http://schemas.openxmlformats.org/officeDocument/2006/relationships/hyperlink" Target="https://www.simpleenergyadvice.org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eicester.gov.uk/your-council/coronavirus/coronavirus-support-for-residents/household-support-fund/#:~:text=The%20Household%20Support%20Fund%20is,help%20with%20rising%20living%20costs.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icester.gov.uk/your-council/policies-plans-and-strategies/energy-efficiency/green-homes-grant-local-authority-delivery-schem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onenergy.com/green-homes-grant.html" TargetMode="External"/><Relationship Id="rId2" Type="http://schemas.openxmlformats.org/officeDocument/2006/relationships/hyperlink" Target="tel:0333202482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11A57-0639-42D3-A1B1-6949803D5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en-GB" dirty="0"/>
              <a:t>Energy Efficiency Retrofit Schemes for Landlords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E881A-A6DC-4DBA-8F97-EF261CF4FD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1419622"/>
            <a:ext cx="7772400" cy="1885553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Energy Efficiency Retrofit Schemes </a:t>
            </a:r>
          </a:p>
          <a:p>
            <a:pPr>
              <a:lnSpc>
                <a:spcPct val="90000"/>
              </a:lnSpc>
            </a:pPr>
            <a:r>
              <a:rPr lang="en-GB" sz="1600" dirty="0"/>
              <a:t>Energy Company Obligation 4 (ECO)</a:t>
            </a:r>
          </a:p>
          <a:p>
            <a:pPr>
              <a:lnSpc>
                <a:spcPct val="90000"/>
              </a:lnSpc>
            </a:pPr>
            <a:r>
              <a:rPr lang="en-GB" sz="1600" dirty="0"/>
              <a:t>Green Homes Grants</a:t>
            </a:r>
          </a:p>
          <a:p>
            <a:pPr>
              <a:lnSpc>
                <a:spcPct val="90000"/>
              </a:lnSpc>
            </a:pPr>
            <a:r>
              <a:rPr lang="en-GB" sz="1600" dirty="0"/>
              <a:t>Home Upgrade Grants</a:t>
            </a:r>
          </a:p>
          <a:p>
            <a:pPr>
              <a:lnSpc>
                <a:spcPct val="90000"/>
              </a:lnSpc>
            </a:pPr>
            <a:r>
              <a:rPr lang="en-GB" sz="1600" dirty="0"/>
              <a:t>Boiler Upgrade Scheme</a:t>
            </a:r>
          </a:p>
          <a:p>
            <a:pPr>
              <a:lnSpc>
                <a:spcPct val="90000"/>
              </a:lnSpc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007378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AFA27-F994-4D05-9808-B9E964B67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Boiler Upgrade Scheme (BUS)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23AC6-B090-4327-A861-72E8B92B7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7574"/>
            <a:ext cx="8363272" cy="40802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/>
              <a:t>Upgrade your </a:t>
            </a:r>
            <a:r>
              <a:rPr lang="en-GB" sz="2000" b="1" dirty="0"/>
              <a:t>gas central heating </a:t>
            </a:r>
            <a:r>
              <a:rPr lang="en-GB" sz="2000" dirty="0"/>
              <a:t>system to an </a:t>
            </a:r>
            <a:r>
              <a:rPr lang="en-GB" sz="2000" b="1" dirty="0"/>
              <a:t>air source heat pump or ground source heat pump. </a:t>
            </a:r>
            <a:r>
              <a:rPr lang="en-GB" sz="2000" dirty="0"/>
              <a:t>More info here: </a:t>
            </a:r>
            <a:r>
              <a:rPr lang="en-GB" sz="1400" dirty="0">
                <a:hlinkClick r:id="rId2"/>
              </a:rPr>
              <a:t>Boiler Upgrade Scheme - GOV.UK (www.gov.uk)</a:t>
            </a:r>
            <a:endParaRPr lang="en-GB" sz="1400" b="1" dirty="0"/>
          </a:p>
          <a:p>
            <a:r>
              <a:rPr lang="en-GB" sz="2000" dirty="0"/>
              <a:t>Voucher scheme - £5k for ASHP, £6k for GSHP</a:t>
            </a:r>
          </a:p>
          <a:p>
            <a:r>
              <a:rPr lang="en-GB" sz="2000" dirty="0"/>
              <a:t>Not delivered by LA’s so Households apply directly to installer</a:t>
            </a:r>
          </a:p>
          <a:p>
            <a:r>
              <a:rPr lang="en-GB" sz="2000" dirty="0"/>
              <a:t>Available until 2023 </a:t>
            </a:r>
          </a:p>
          <a:p>
            <a:r>
              <a:rPr lang="en-GB" sz="2000" dirty="0"/>
              <a:t>Everyone’s eligible, except for social housing and new build occupants.</a:t>
            </a:r>
          </a:p>
          <a:p>
            <a:r>
              <a:rPr lang="en-GB" sz="2000" dirty="0"/>
              <a:t>Applicants must have a valid EPC </a:t>
            </a:r>
            <a:r>
              <a:rPr lang="en-GB" sz="2000" b="0" i="0" dirty="0">
                <a:effectLst/>
              </a:rPr>
              <a:t>with no outstanding recommendations for loft or cavity wall insulation (unless they are exempt or have the insulation installed before applying to BUS).</a:t>
            </a:r>
          </a:p>
          <a:p>
            <a:r>
              <a:rPr lang="en-GB" sz="2000" dirty="0"/>
              <a:t>ASHP voucher expires after 3 months</a:t>
            </a:r>
          </a:p>
          <a:p>
            <a:r>
              <a:rPr lang="en-GB" sz="2000" dirty="0"/>
              <a:t>GSHP voucher expires after 6 months</a:t>
            </a:r>
          </a:p>
        </p:txBody>
      </p:sp>
    </p:spTree>
    <p:extLst>
      <p:ext uri="{BB962C8B-B14F-4D97-AF65-F5344CB8AC3E}">
        <p14:creationId xmlns:p14="http://schemas.microsoft.com/office/powerpoint/2010/main" val="2082406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27742-E194-47E8-9312-8FA362ABA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0C122-C1B8-455A-BA78-F2B7EE8DE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3228"/>
            <a:ext cx="8229600" cy="3740769"/>
          </a:xfrm>
        </p:spPr>
        <p:txBody>
          <a:bodyPr>
            <a:normAutofit fontScale="85000" lnSpcReduction="10000"/>
          </a:bodyPr>
          <a:lstStyle/>
          <a:p>
            <a:r>
              <a:rPr lang="en-GB" b="1" dirty="0"/>
              <a:t>Simple Energy Advice: </a:t>
            </a:r>
            <a:r>
              <a:rPr lang="en-GB" dirty="0"/>
              <a:t>Impartial and independent advice to help you reduce energy bills, make your home warmer/greener: </a:t>
            </a:r>
            <a:r>
              <a:rPr lang="en-GB" dirty="0">
                <a:hlinkClick r:id="rId2"/>
              </a:rPr>
              <a:t>Simple Energy Advice</a:t>
            </a:r>
            <a:endParaRPr lang="en-GB" dirty="0"/>
          </a:p>
          <a:p>
            <a:r>
              <a:rPr lang="en-GB" b="1" dirty="0"/>
              <a:t>Community Advice and Law Service </a:t>
            </a:r>
            <a:r>
              <a:rPr lang="en-GB" dirty="0"/>
              <a:t>– Energy Wise: </a:t>
            </a:r>
            <a:r>
              <a:rPr lang="en-GB" b="0" i="0" dirty="0">
                <a:effectLst/>
              </a:rPr>
              <a:t>provides specialist energy information, advice and support to Leicester City residents: </a:t>
            </a:r>
            <a:r>
              <a:rPr lang="en-GB" dirty="0" err="1">
                <a:hlinkClick r:id="rId3"/>
              </a:rPr>
              <a:t>Energywise</a:t>
            </a:r>
            <a:r>
              <a:rPr lang="en-GB" dirty="0">
                <a:hlinkClick r:id="rId3"/>
              </a:rPr>
              <a:t> – CALS</a:t>
            </a:r>
            <a:endParaRPr lang="en-GB" dirty="0"/>
          </a:p>
          <a:p>
            <a:r>
              <a:rPr lang="en-GB" b="1" dirty="0"/>
              <a:t>Household Support Fund </a:t>
            </a:r>
            <a:r>
              <a:rPr lang="en-GB" dirty="0"/>
              <a:t>(LCC): provides food/fuel vouchers etc to eligible applicants:                         </a:t>
            </a:r>
            <a:r>
              <a:rPr lang="en-GB" dirty="0">
                <a:hlinkClick r:id="rId4"/>
              </a:rPr>
              <a:t>Household Support Fund (leicester.gov.uk)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870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95739-FC21-4E9A-B509-950AD668C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95686"/>
            <a:ext cx="8229600" cy="857250"/>
          </a:xfrm>
        </p:spPr>
        <p:txBody>
          <a:bodyPr/>
          <a:lstStyle/>
          <a:p>
            <a:r>
              <a:rPr lang="en-GB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735292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E0B6E-FBFF-4FFB-9C29-7FF79CBBA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b="1" i="0" dirty="0">
                <a:effectLst/>
              </a:rPr>
              <a:t>MINIMUM ENERGY EFFICIENCY STANDARDS (MEES)</a:t>
            </a:r>
            <a:endParaRPr lang="en-GB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2385C-231C-4FEF-B027-832C0D58F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534"/>
            <a:ext cx="8229600" cy="3394472"/>
          </a:xfrm>
        </p:spPr>
        <p:txBody>
          <a:bodyPr>
            <a:normAutofit/>
          </a:bodyPr>
          <a:lstStyle/>
          <a:p>
            <a:r>
              <a:rPr lang="en-GB" sz="2800" dirty="0"/>
              <a:t>Can’t let properties below EPC E rating (unless exempt)</a:t>
            </a:r>
          </a:p>
          <a:p>
            <a:r>
              <a:rPr lang="en-GB" sz="2800" dirty="0"/>
              <a:t>Landlords required to spend a max. of £3,500 (Inc. VAT) to bring property from F/G to E.</a:t>
            </a:r>
          </a:p>
          <a:p>
            <a:r>
              <a:rPr lang="en-GB" sz="2800" dirty="0"/>
              <a:t>If can’t improve to E for £3.5k or less, then make all improvement you can, then register a</a:t>
            </a:r>
            <a:r>
              <a:rPr lang="en-GB" sz="2800" b="0" i="0" dirty="0">
                <a:solidFill>
                  <a:srgbClr val="0B0C0C"/>
                </a:solidFill>
                <a:effectLst/>
                <a:latin typeface="GDS Transport"/>
              </a:rPr>
              <a:t>n ‘all improvements made’ exemption.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29086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5BA2E-14B6-4E27-BFB1-096332EB5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Funding for Landlords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0DF17-4008-4428-A2D5-9B0DA98D2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Third party funding – </a:t>
            </a:r>
          </a:p>
          <a:p>
            <a:pPr lvl="1"/>
            <a:r>
              <a:rPr lang="en-GB" dirty="0"/>
              <a:t>if funding covers full cost to improve to E then you don’t need to use your own funding</a:t>
            </a:r>
          </a:p>
          <a:p>
            <a:pPr lvl="1"/>
            <a:r>
              <a:rPr lang="en-GB" dirty="0"/>
              <a:t>If funding is less than £3.5k then landlord will have to top up to the cost cap.</a:t>
            </a:r>
          </a:p>
          <a:p>
            <a:pPr lvl="1"/>
            <a:r>
              <a:rPr lang="en-GB" dirty="0"/>
              <a:t>Funding includes:	</a:t>
            </a:r>
          </a:p>
          <a:p>
            <a:pPr lvl="2"/>
            <a:r>
              <a:rPr lang="en-GB" dirty="0"/>
              <a:t>ECO (Energy Company Obligation)</a:t>
            </a:r>
          </a:p>
          <a:p>
            <a:pPr lvl="2"/>
            <a:r>
              <a:rPr lang="en-GB" dirty="0"/>
              <a:t>LA Grants (but not government funded grants LA’s are </a:t>
            </a:r>
          </a:p>
          <a:p>
            <a:pPr marL="914400" lvl="2" indent="0">
              <a:buNone/>
            </a:pPr>
            <a:r>
              <a:rPr lang="en-GB" dirty="0"/>
              <a:t>delivering)</a:t>
            </a:r>
          </a:p>
        </p:txBody>
      </p:sp>
    </p:spTree>
    <p:extLst>
      <p:ext uri="{BB962C8B-B14F-4D97-AF65-F5344CB8AC3E}">
        <p14:creationId xmlns:p14="http://schemas.microsoft.com/office/powerpoint/2010/main" val="2632613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7E00DEB-4A51-4C8A-A56C-9B6940A0D785}"/>
              </a:ext>
            </a:extLst>
          </p:cNvPr>
          <p:cNvSpPr txBox="1">
            <a:spLocks/>
          </p:cNvSpPr>
          <p:nvPr/>
        </p:nvSpPr>
        <p:spPr>
          <a:xfrm>
            <a:off x="251521" y="1063229"/>
            <a:ext cx="4320480" cy="864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sz="4000" b="1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12A3A7E-995C-44DF-9E71-1F14D5B74AD6}"/>
              </a:ext>
            </a:extLst>
          </p:cNvPr>
          <p:cNvSpPr txBox="1">
            <a:spLocks/>
          </p:cNvSpPr>
          <p:nvPr/>
        </p:nvSpPr>
        <p:spPr>
          <a:xfrm>
            <a:off x="215517" y="627534"/>
            <a:ext cx="4932548" cy="43204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GB" sz="1900" dirty="0"/>
              <a:t>Due to start in July 2022 until March 2026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endParaRPr lang="en-GB" sz="1600" dirty="0"/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GB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 ECO4 qualifying benefits: </a:t>
            </a:r>
            <a:endParaRPr lang="en-GB" sz="18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Income based jobseekers allowance (JSA)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Income related Employment &amp; Support Allowance (ESA)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Pension Credit (Guarantee Credit)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Pension Credit (Savings Credit) </a:t>
            </a:r>
            <a:r>
              <a:rPr lang="en-GB" sz="1800" i="1" dirty="0">
                <a:ea typeface="Calibri" panose="020F0502020204030204" pitchFamily="34" charset="0"/>
                <a:cs typeface="Times New Roman" panose="02020603050405020304" pitchFamily="18" charset="0"/>
              </a:rPr>
              <a:t>(New to ECO4)</a:t>
            </a:r>
            <a:endParaRPr lang="en-GB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Working Tax Credit (WTC)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Child Tax Credit (CTC)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Universal Credit (UC)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Housing Benefit </a:t>
            </a:r>
            <a:r>
              <a:rPr lang="en-GB" sz="1800" i="1" dirty="0">
                <a:ea typeface="Calibri" panose="020F0502020204030204" pitchFamily="34" charset="0"/>
                <a:cs typeface="Times New Roman" panose="02020603050405020304" pitchFamily="18" charset="0"/>
              </a:rPr>
              <a:t>(New to ECO4)</a:t>
            </a:r>
            <a:endParaRPr lang="en-GB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Warm Home Discount Rebate</a:t>
            </a:r>
            <a:r>
              <a:rPr lang="en-GB" sz="18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>
                <a:ea typeface="Calibri" panose="020F0502020204030204" pitchFamily="34" charset="0"/>
                <a:cs typeface="Times New Roman" panose="02020603050405020304" pitchFamily="18" charset="0"/>
              </a:rPr>
              <a:t>(New to ECO4)</a:t>
            </a:r>
            <a:r>
              <a:rPr lang="en-GB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800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BE39EC-636F-4E08-B3F1-D5B4810E6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92546"/>
            <a:ext cx="8229600" cy="857250"/>
          </a:xfrm>
        </p:spPr>
        <p:txBody>
          <a:bodyPr>
            <a:normAutofit/>
          </a:bodyPr>
          <a:lstStyle/>
          <a:p>
            <a:r>
              <a:rPr lang="en-GB" sz="4400" b="1" dirty="0"/>
              <a:t>ECO4 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13FD6B-5330-441F-926E-93CB890EA9DD}"/>
              </a:ext>
            </a:extLst>
          </p:cNvPr>
          <p:cNvSpPr txBox="1"/>
          <p:nvPr/>
        </p:nvSpPr>
        <p:spPr>
          <a:xfrm>
            <a:off x="5391374" y="1063229"/>
            <a:ext cx="35283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Please note: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Only Band E, F &amp; G </a:t>
            </a:r>
            <a:r>
              <a:rPr lang="en-GB" b="1" dirty="0"/>
              <a:t>Private Rented</a:t>
            </a:r>
            <a:r>
              <a:rPr lang="en-GB" dirty="0"/>
              <a:t> properties will qualify.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5717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8C4F5-BA59-46A3-9E63-FE5B95B3C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Flexible Eligibility (ECO Flex)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E3F7549-9066-4341-BC91-7C1C442AD88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200150"/>
            <a:ext cx="8229600" cy="37373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7000"/>
              </a:lnSpc>
              <a:buNone/>
            </a:pPr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Routes: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Route 1: Household gross annual income of less than £31,000 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Route 2: Proxy targeting of a combination of 2 or more of the following:</a:t>
            </a:r>
          </a:p>
          <a:p>
            <a:pPr marL="742950" lvl="1" indent="-285750">
              <a:lnSpc>
                <a:spcPct val="107000"/>
              </a:lnSpc>
              <a:buFont typeface="+mj-lt"/>
              <a:buAutoNum type="alphaLcPeriod"/>
            </a:pP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Homes in LSOA’s 1-3 (can’t be paired with vulnerable to the cold proxy as too broad)</a:t>
            </a:r>
          </a:p>
          <a:p>
            <a:pPr marL="742950" lvl="1" indent="-285750">
              <a:lnSpc>
                <a:spcPct val="107000"/>
              </a:lnSpc>
              <a:buFont typeface="+mj-lt"/>
              <a:buAutoNum type="alphaLcPeriod"/>
            </a:pP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Households receiving council tax benefit (excluding single occupancy reductions)</a:t>
            </a:r>
          </a:p>
          <a:p>
            <a:pPr marL="742950" lvl="1" indent="-285750">
              <a:lnSpc>
                <a:spcPct val="107000"/>
              </a:lnSpc>
              <a:buFont typeface="+mj-lt"/>
              <a:buAutoNum type="alphaLcPeriod"/>
            </a:pP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Householders vulnerable to living in a cold home (illnesses as defined in the NICE guidance). (Can’t be paired with LSOA proxy as to broad)</a:t>
            </a:r>
          </a:p>
          <a:p>
            <a:pPr marL="742950" lvl="1" indent="-285750">
              <a:lnSpc>
                <a:spcPct val="107000"/>
              </a:lnSpc>
              <a:buFont typeface="+mj-lt"/>
              <a:buAutoNum type="alphaLcPeriod"/>
            </a:pP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Householder referred under an LA run scheme which aims to support low income and vulnerable households. (e.g., Household support grant, WHGH)</a:t>
            </a:r>
          </a:p>
          <a:p>
            <a:pPr marL="742950" lvl="1" indent="-285750">
              <a:lnSpc>
                <a:spcPct val="107000"/>
              </a:lnSpc>
              <a:buFont typeface="+mj-lt"/>
              <a:buAutoNum type="alphaLcPeriod"/>
            </a:pP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Householder receiving free school meal</a:t>
            </a:r>
          </a:p>
          <a:p>
            <a:pPr marL="742950" lvl="1" indent="-285750">
              <a:lnSpc>
                <a:spcPct val="107000"/>
              </a:lnSpc>
              <a:buFont typeface="+mj-lt"/>
              <a:buAutoNum type="alphaLcPeriod"/>
            </a:pP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Households using the supplier flex route (identified by supplier to be in debt on</a:t>
            </a:r>
          </a:p>
          <a:p>
            <a:pPr marL="457200" lvl="1" indent="0">
              <a:lnSpc>
                <a:spcPct val="107000"/>
              </a:lnSpc>
              <a:buNone/>
            </a:pP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utility bills)</a:t>
            </a:r>
          </a:p>
        </p:txBody>
      </p:sp>
    </p:spTree>
    <p:extLst>
      <p:ext uri="{BB962C8B-B14F-4D97-AF65-F5344CB8AC3E}">
        <p14:creationId xmlns:p14="http://schemas.microsoft.com/office/powerpoint/2010/main" val="2547876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D09A9-92FB-413E-9750-11177CF83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5486"/>
            <a:ext cx="8229600" cy="4399137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Route 3: NHS Referrals – referred by,</a:t>
            </a:r>
          </a:p>
          <a:p>
            <a:pPr marL="742950" lvl="1" indent="-285750">
              <a:lnSpc>
                <a:spcPct val="107000"/>
              </a:lnSpc>
              <a:buFont typeface="+mj-lt"/>
              <a:buAutoNum type="alphaLcPeriod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NHS Trust</a:t>
            </a:r>
          </a:p>
          <a:p>
            <a:pPr marL="742950" lvl="1" indent="-285750">
              <a:lnSpc>
                <a:spcPct val="107000"/>
              </a:lnSpc>
              <a:buFont typeface="+mj-lt"/>
              <a:buAutoNum type="alphaLcPeriod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NHS Trust Board</a:t>
            </a:r>
          </a:p>
          <a:p>
            <a:pPr marL="742950" lvl="1" indent="-285750">
              <a:lnSpc>
                <a:spcPct val="107000"/>
              </a:lnSpc>
              <a:buFont typeface="+mj-lt"/>
              <a:buAutoNum type="alphaLcPeriod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NHS Primary Care Provider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Route 4: Supplier/LA partnership bespoke targeting proposal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(must be approved by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BEIS (e.g., targeting campaign, innovative use of combined data etc.)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800" b="1" dirty="0"/>
              <a:t>Points to note:</a:t>
            </a:r>
          </a:p>
          <a:p>
            <a:r>
              <a:rPr lang="en-GB" sz="1800" dirty="0"/>
              <a:t>3 month installation deadline</a:t>
            </a:r>
          </a:p>
          <a:p>
            <a:r>
              <a:rPr lang="en-GB" sz="1800" dirty="0"/>
              <a:t>Package of measures to be funded by same supplier but not completed by the same installer.</a:t>
            </a:r>
          </a:p>
          <a:p>
            <a:r>
              <a:rPr lang="en-GB" sz="1800" dirty="0"/>
              <a:t>Retrofit assessor to design package of measures, householder has to agree </a:t>
            </a:r>
          </a:p>
          <a:p>
            <a:pPr marL="0" indent="0">
              <a:buNone/>
            </a:pPr>
            <a:r>
              <a:rPr lang="en-GB" sz="1800" dirty="0"/>
              <a:t> to whole package unless exceptional circumstances.</a:t>
            </a:r>
          </a:p>
        </p:txBody>
      </p:sp>
    </p:spTree>
    <p:extLst>
      <p:ext uri="{BB962C8B-B14F-4D97-AF65-F5344CB8AC3E}">
        <p14:creationId xmlns:p14="http://schemas.microsoft.com/office/powerpoint/2010/main" val="3265750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CA836-8CCD-492F-A5B1-20589DA7E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Measures Available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1763B-FF5D-4A37-B9FA-961288F35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904" y="1786174"/>
            <a:ext cx="4114800" cy="236975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3800" b="1" dirty="0"/>
              <a:t>Mandatory measures:</a:t>
            </a:r>
          </a:p>
          <a:p>
            <a:r>
              <a:rPr lang="en-GB" sz="3800" dirty="0"/>
              <a:t>Solid Wall Insulation (external or internal)  </a:t>
            </a:r>
          </a:p>
          <a:p>
            <a:r>
              <a:rPr lang="en-GB" sz="3800" dirty="0"/>
              <a:t>First Time Central Heating (only if connected to gas grid)</a:t>
            </a:r>
          </a:p>
          <a:p>
            <a:r>
              <a:rPr lang="en-GB" sz="3800" dirty="0"/>
              <a:t>A Renewable Heating System (off gas homes)</a:t>
            </a:r>
          </a:p>
          <a:p>
            <a:r>
              <a:rPr lang="en-GB" sz="3800" dirty="0"/>
              <a:t>District Heating</a:t>
            </a:r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9F0657-D8DE-4498-A214-CF2310F2C472}"/>
              </a:ext>
            </a:extLst>
          </p:cNvPr>
          <p:cNvSpPr txBox="1"/>
          <p:nvPr/>
        </p:nvSpPr>
        <p:spPr>
          <a:xfrm>
            <a:off x="4633219" y="1709560"/>
            <a:ext cx="411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b="1" dirty="0"/>
              <a:t>Secondary measures: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Electric Storage Heaters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Loft insulation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Cavity wall insulation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</a:t>
            </a:r>
            <a:r>
              <a:rPr lang="en-GB" sz="1800" dirty="0"/>
              <a:t>lat roof insulation;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</a:t>
            </a:r>
            <a:r>
              <a:rPr lang="en-GB" sz="1800" dirty="0"/>
              <a:t>itched roof insulation;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</a:t>
            </a:r>
            <a:r>
              <a:rPr lang="en-GB" sz="1800" dirty="0"/>
              <a:t>oom-in-roof insulation;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</a:t>
            </a:r>
            <a:r>
              <a:rPr lang="en-GB" sz="1800" dirty="0"/>
              <a:t>loor insulation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Solar PV Panels for electrically </a:t>
            </a:r>
          </a:p>
          <a:p>
            <a:r>
              <a:rPr lang="en-GB" dirty="0"/>
              <a:t>heated homes to supplement </a:t>
            </a:r>
          </a:p>
          <a:p>
            <a:r>
              <a:rPr lang="en-GB" dirty="0"/>
              <a:t>electricity costs.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16A671-2DEA-4590-8330-F79D63A45792}"/>
              </a:ext>
            </a:extLst>
          </p:cNvPr>
          <p:cNvSpPr txBox="1"/>
          <p:nvPr/>
        </p:nvSpPr>
        <p:spPr>
          <a:xfrm>
            <a:off x="457200" y="1063229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Private Rented properties are limited to receive a package of measure which includes at least one mandatory measure. Fabric first will be favoured, e.g. SWI before FTCH.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61A844-256A-48CE-8A25-52BDB262E6FF}"/>
              </a:ext>
            </a:extLst>
          </p:cNvPr>
          <p:cNvSpPr txBox="1"/>
          <p:nvPr/>
        </p:nvSpPr>
        <p:spPr>
          <a:xfrm>
            <a:off x="419570" y="4083918"/>
            <a:ext cx="4169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Measures not available:</a:t>
            </a:r>
          </a:p>
          <a:p>
            <a:r>
              <a:rPr lang="en-GB" dirty="0"/>
              <a:t>Repairs or replacements of broken heating</a:t>
            </a:r>
          </a:p>
        </p:txBody>
      </p:sp>
    </p:spTree>
    <p:extLst>
      <p:ext uri="{BB962C8B-B14F-4D97-AF65-F5344CB8AC3E}">
        <p14:creationId xmlns:p14="http://schemas.microsoft.com/office/powerpoint/2010/main" val="1755045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349F-1D9F-4214-AC4C-5AF59D274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742" y="0"/>
            <a:ext cx="8328729" cy="864471"/>
          </a:xfrm>
        </p:spPr>
        <p:txBody>
          <a:bodyPr>
            <a:normAutofit/>
          </a:bodyPr>
          <a:lstStyle/>
          <a:p>
            <a:r>
              <a:rPr lang="en-GB" sz="4000" b="1" dirty="0"/>
              <a:t>GREEN HOMES GRANT LAD Scheme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37C25-5596-4E92-95D2-969725AB1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699542"/>
            <a:ext cx="8640959" cy="432048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7200" b="0" i="0" u="none" strike="noStrike" baseline="0" dirty="0">
                <a:solidFill>
                  <a:srgbClr val="000000"/>
                </a:solidFill>
              </a:rPr>
              <a:t>Government funding </a:t>
            </a:r>
            <a:r>
              <a:rPr lang="en-GB" sz="7200" b="1" i="0" u="none" strike="noStrike" baseline="0" dirty="0">
                <a:solidFill>
                  <a:srgbClr val="000000"/>
                </a:solidFill>
              </a:rPr>
              <a:t>can’t</a:t>
            </a:r>
            <a:r>
              <a:rPr lang="en-GB" sz="7200" b="0" i="0" u="none" strike="noStrike" baseline="0" dirty="0">
                <a:solidFill>
                  <a:srgbClr val="000000"/>
                </a:solidFill>
              </a:rPr>
              <a:t> be used to make private rented properties compliant with existing MEES regulations, but funding may be used in addition to landlord investment to improve the property beyond the minimum legal requirement.</a:t>
            </a: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GB" sz="7200" dirty="0"/>
              <a:t>Qualifying criteria – Household income less than £30kpa and E, F or G EPC rating (limited capacity for applications form D rated homes).</a:t>
            </a:r>
          </a:p>
          <a:p>
            <a:pPr marL="0" indent="0">
              <a:buNone/>
            </a:pPr>
            <a:r>
              <a:rPr lang="en-GB" sz="7200" dirty="0"/>
              <a:t>Landlords are required to pay a contribution of at least a third of the costs.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buNone/>
            </a:pPr>
            <a:r>
              <a:rPr lang="en-GB" sz="7200" dirty="0"/>
              <a:t>Improvements delivered (to on gas grid homes only):</a:t>
            </a:r>
          </a:p>
          <a:p>
            <a:pPr marL="0" indent="0">
              <a:buNone/>
            </a:pPr>
            <a:endParaRPr lang="en-GB" sz="900" dirty="0"/>
          </a:p>
          <a:p>
            <a:r>
              <a:rPr lang="en-GB" sz="5600" dirty="0"/>
              <a:t>EWI</a:t>
            </a:r>
          </a:p>
          <a:p>
            <a:r>
              <a:rPr lang="en-GB" sz="5600" dirty="0"/>
              <a:t>Loft Insulation</a:t>
            </a:r>
          </a:p>
          <a:p>
            <a:r>
              <a:rPr lang="en-GB" sz="5600" dirty="0"/>
              <a:t>Cavity Wall Insulation</a:t>
            </a:r>
          </a:p>
          <a:p>
            <a:r>
              <a:rPr lang="en-GB" sz="5600" dirty="0"/>
              <a:t>Underfloor Insulation</a:t>
            </a:r>
          </a:p>
          <a:p>
            <a:r>
              <a:rPr lang="en-GB" sz="5600" dirty="0"/>
              <a:t>Solar PV Panels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6400" b="1" dirty="0"/>
              <a:t>Please note: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6400" dirty="0"/>
              <a:t>Scheme is currently over subscribed and is not taking new applications until further notice.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6400" dirty="0"/>
              <a:t>Visit our webpage for updates: </a:t>
            </a:r>
            <a:r>
              <a:rPr lang="en-GB" sz="6400" dirty="0">
                <a:hlinkClick r:id="rId2"/>
              </a:rPr>
              <a:t>Green Homes Grant - Local Authority Delivery Scheme (leicester.gov.uk)</a:t>
            </a:r>
            <a:endParaRPr lang="en-GB" sz="6400" dirty="0"/>
          </a:p>
        </p:txBody>
      </p:sp>
    </p:spTree>
    <p:extLst>
      <p:ext uri="{BB962C8B-B14F-4D97-AF65-F5344CB8AC3E}">
        <p14:creationId xmlns:p14="http://schemas.microsoft.com/office/powerpoint/2010/main" val="3887752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AEFA4-F44C-428A-88E6-59054E4B4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HOME UPGRADE GRANTS (HUG)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4542C-E3C7-4A3C-8B6D-13FBA78CA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29706"/>
            <a:ext cx="8229600" cy="4594372"/>
          </a:xfrm>
        </p:spPr>
        <p:txBody>
          <a:bodyPr>
            <a:noAutofit/>
          </a:bodyPr>
          <a:lstStyle/>
          <a:p>
            <a:r>
              <a:rPr lang="en-GB" sz="1600" dirty="0"/>
              <a:t>Government Funded Scheme – Available until March 2023. </a:t>
            </a:r>
          </a:p>
          <a:p>
            <a:r>
              <a:rPr lang="en-GB" sz="1600" dirty="0"/>
              <a:t>Qualifying criteria – Household income less than £30kpa and E, F or G EPC rating (limited capacity for applications form D rated homes)</a:t>
            </a:r>
          </a:p>
          <a:p>
            <a:r>
              <a:rPr lang="en-GB" sz="1600" dirty="0"/>
              <a:t>Only properties not heated by gas are eligible. </a:t>
            </a:r>
          </a:p>
          <a:p>
            <a:r>
              <a:rPr lang="en-GB" sz="1600" dirty="0"/>
              <a:t>Landlords are required to pay a contribution of at least a third of the costs.</a:t>
            </a:r>
          </a:p>
          <a:p>
            <a:r>
              <a:rPr lang="en-GB" sz="1600" dirty="0"/>
              <a:t>Currently open to applications</a:t>
            </a:r>
          </a:p>
          <a:p>
            <a:pPr lvl="1"/>
            <a:r>
              <a:rPr lang="en-GB" sz="1200" dirty="0"/>
              <a:t>EON Deliver the scheme on behalf of the council and will complete all eligibility checks, home surveys and installations, call </a:t>
            </a:r>
            <a:r>
              <a:rPr lang="en-GB" sz="1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E.ON on </a:t>
            </a:r>
            <a:r>
              <a:rPr lang="en-GB" sz="1200" b="1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0333 202 4820</a:t>
            </a:r>
            <a:r>
              <a:rPr lang="en-GB" sz="1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(Offices are open Monday to Friday between 9am – 5:30pm). </a:t>
            </a:r>
          </a:p>
          <a:p>
            <a:pPr lvl="1"/>
            <a:r>
              <a:rPr lang="en-GB" sz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Or visit </a:t>
            </a:r>
            <a:r>
              <a:rPr lang="en-GB" sz="1200" dirty="0">
                <a:hlinkClick r:id="rId3"/>
              </a:rPr>
              <a:t>Green Homes Grant | Help with home Improvements | E.ON (eonenergy.com)</a:t>
            </a:r>
            <a:r>
              <a:rPr lang="en-GB" sz="1200" dirty="0"/>
              <a:t> 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/>
              <a:t>Improvements delivered:</a:t>
            </a:r>
          </a:p>
          <a:p>
            <a:pPr lvl="1"/>
            <a:r>
              <a:rPr lang="en-GB" sz="1200" dirty="0"/>
              <a:t>Air Source Heat Pumps</a:t>
            </a:r>
          </a:p>
          <a:p>
            <a:pPr lvl="1"/>
            <a:r>
              <a:rPr lang="en-GB" sz="1200" dirty="0"/>
              <a:t>High Heat Electric Storage Heaters</a:t>
            </a:r>
          </a:p>
          <a:p>
            <a:pPr lvl="1"/>
            <a:r>
              <a:rPr lang="en-GB" sz="1200" dirty="0"/>
              <a:t>External Wall Insulation</a:t>
            </a:r>
          </a:p>
          <a:p>
            <a:pPr lvl="1"/>
            <a:r>
              <a:rPr lang="en-GB" sz="1200" dirty="0"/>
              <a:t>Loft Insulation</a:t>
            </a:r>
          </a:p>
          <a:p>
            <a:pPr lvl="1"/>
            <a:r>
              <a:rPr lang="en-GB" sz="1200" dirty="0"/>
              <a:t>Cavity wall insulation</a:t>
            </a:r>
          </a:p>
          <a:p>
            <a:pPr lvl="1"/>
            <a:r>
              <a:rPr lang="en-GB" sz="1200" dirty="0"/>
              <a:t>Underfloor insulation</a:t>
            </a:r>
          </a:p>
        </p:txBody>
      </p:sp>
    </p:spTree>
    <p:extLst>
      <p:ext uri="{BB962C8B-B14F-4D97-AF65-F5344CB8AC3E}">
        <p14:creationId xmlns:p14="http://schemas.microsoft.com/office/powerpoint/2010/main" val="1744240781"/>
      </p:ext>
    </p:extLst>
  </p:cSld>
  <p:clrMapOvr>
    <a:masterClrMapping/>
  </p:clrMapOvr>
</p:sld>
</file>

<file path=ppt/theme/theme1.xml><?xml version="1.0" encoding="utf-8"?>
<a:theme xmlns:a="http://schemas.openxmlformats.org/drawingml/2006/main" name="LCC 16.9 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CC 16.9 V2" id="{C90467F7-3274-45DF-8B58-BF5A2D6E2F9D}" vid="{930C143A-08B9-4342-A7CE-3051A8E391D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020A6C540B49459730E6E1E7E8B1A6" ma:contentTypeVersion="5" ma:contentTypeDescription="Create a new document." ma:contentTypeScope="" ma:versionID="4923f071513dedd2cbd2efd4bb6cb5bb">
  <xsd:schema xmlns:xsd="http://www.w3.org/2001/XMLSchema" xmlns:xs="http://www.w3.org/2001/XMLSchema" xmlns:p="http://schemas.microsoft.com/office/2006/metadata/properties" xmlns:ns2="017ff663-2dd9-4e89-8368-032fccbe555b" xmlns:ns3="ef2fec5e-9baa-43cb-b615-3afa85b42495" targetNamespace="http://schemas.microsoft.com/office/2006/metadata/properties" ma:root="true" ma:fieldsID="b3cd1dc8bc65b4f58947da848bb045c6" ns2:_="" ns3:_="">
    <xsd:import namespace="017ff663-2dd9-4e89-8368-032fccbe555b"/>
    <xsd:import namespace="ef2fec5e-9baa-43cb-b615-3afa85b424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7ff663-2dd9-4e89-8368-032fccbe55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2fec5e-9baa-43cb-b615-3afa85b4249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FFFA79-C488-4FA7-BB7B-C7CB8C2A6AEC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ef2fec5e-9baa-43cb-b615-3afa85b42495"/>
    <ds:schemaRef ds:uri="http://purl.org/dc/elements/1.1/"/>
    <ds:schemaRef ds:uri="http://schemas.microsoft.com/office/2006/metadata/properties"/>
    <ds:schemaRef ds:uri="017ff663-2dd9-4e89-8368-032fccbe555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C1F9C7D-A5D2-4B60-81D9-97175E2DBB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7ff663-2dd9-4e89-8368-032fccbe555b"/>
    <ds:schemaRef ds:uri="ef2fec5e-9baa-43cb-b615-3afa85b424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B8848F3-AFF8-4513-A627-9F64C43B5B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530</TotalTime>
  <Words>1118</Words>
  <Application>Microsoft Office PowerPoint</Application>
  <PresentationFormat>On-screen Show (16:9)</PresentationFormat>
  <Paragraphs>121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GDS Transport</vt:lpstr>
      <vt:lpstr>LCC 16.9 V2</vt:lpstr>
      <vt:lpstr>Energy Efficiency Retrofit Schemes for Landlords</vt:lpstr>
      <vt:lpstr>MINIMUM ENERGY EFFICIENCY STANDARDS (MEES)</vt:lpstr>
      <vt:lpstr>Funding for Landlords</vt:lpstr>
      <vt:lpstr>ECO4 </vt:lpstr>
      <vt:lpstr>Flexible Eligibility (ECO Flex)</vt:lpstr>
      <vt:lpstr>PowerPoint Presentation</vt:lpstr>
      <vt:lpstr>Measures Available</vt:lpstr>
      <vt:lpstr>GREEN HOMES GRANT LAD Scheme</vt:lpstr>
      <vt:lpstr>HOME UPGRADE GRANTS (HUG)</vt:lpstr>
      <vt:lpstr>Boiler Upgrade Scheme (BUS)</vt:lpstr>
      <vt:lpstr>Useful Links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Projects</dc:title>
  <dc:creator>Lucy Birch</dc:creator>
  <cp:lastModifiedBy>Lucy Birch</cp:lastModifiedBy>
  <cp:revision>14</cp:revision>
  <dcterms:created xsi:type="dcterms:W3CDTF">2020-11-10T15:04:16Z</dcterms:created>
  <dcterms:modified xsi:type="dcterms:W3CDTF">2022-06-29T10:35:29Z</dcterms:modified>
</cp:coreProperties>
</file>